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5" r:id="rId29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0" Type="http://schemas.openxmlformats.org/officeDocument/2006/relationships/slide" Target="slides/slide17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2" name="Shape 11452"/>
        <p:cNvGrpSpPr/>
        <p:nvPr/>
      </p:nvGrpSpPr>
      <p:grpSpPr>
        <a:xfrm>
          <a:off x="0" y="0"/>
          <a:ext cx="0" cy="0"/>
          <a:chOff x="0" y="0"/>
          <a:chExt cx="0" cy="0"/>
        </a:xfrm>
      </p:grpSpPr>
      <p:sp>
        <p:nvSpPr>
          <p:cNvPr id="11453" name="Google Shape;11453;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4" name="Google Shape;11454;p1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notesSlide" Target="../notesSlides/notesSlide170.xml"/><Relationship Id="rId3" Type="http://schemas.openxmlformats.org/officeDocument/2006/relationships/image" Target="../media/image324.jpg"/></Relationships>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5" name="Shape 11455"/>
        <p:cNvGrpSpPr/>
        <p:nvPr/>
      </p:nvGrpSpPr>
      <p:grpSpPr>
        <a:xfrm>
          <a:off x="0" y="0"/>
          <a:ext cx="0" cy="0"/>
          <a:chOff x="0" y="0"/>
          <a:chExt cx="0" cy="0"/>
        </a:xfrm>
      </p:grpSpPr>
      <p:sp>
        <p:nvSpPr>
          <p:cNvPr id="11456" name="Google Shape;11456;p1600"/>
          <p:cNvSpPr txBox="1"/>
          <p:nvPr>
            <p:ph type="ctrTitle"/>
          </p:nvPr>
        </p:nvSpPr>
        <p:spPr>
          <a:xfrm>
            <a:off x="914400" y="228600"/>
            <a:ext cx="7623175" cy="9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Wisconsin Department of Revenue</a:t>
            </a:r>
            <a:br>
              <a:rPr lang="en-US" sz="1600"/>
            </a:br>
            <a:r>
              <a:rPr lang="en-US" sz="2800"/>
              <a:t>Integrated Property Assessment System (IPAS)</a:t>
            </a:r>
            <a:endParaRPr/>
          </a:p>
        </p:txBody>
      </p:sp>
      <p:sp>
        <p:nvSpPr>
          <p:cNvPr id="11457" name="Google Shape;11457;p1600"/>
          <p:cNvSpPr txBox="1"/>
          <p:nvPr>
            <p:ph idx="1" type="subTitle"/>
          </p:nvPr>
        </p:nvSpPr>
        <p:spPr>
          <a:xfrm>
            <a:off x="762000" y="1524000"/>
            <a:ext cx="7543800" cy="1752600"/>
          </a:xfrm>
          <a:prstGeom prst="rect">
            <a:avLst/>
          </a:prstGeom>
          <a:noFill/>
          <a:ln>
            <a:noFill/>
          </a:ln>
        </p:spPr>
        <p:txBody>
          <a:bodyPr anchorCtr="0" anchor="t" bIns="45700" lIns="91425" spcFirstLastPara="1" rIns="91425" wrap="square" tIns="45700">
            <a:noAutofit/>
          </a:bodyPr>
          <a:lstStyle/>
          <a:p>
            <a:pPr indent="-533400" lvl="0" marL="533400" rtl="0" algn="l">
              <a:lnSpc>
                <a:spcPct val="80000"/>
              </a:lnSpc>
              <a:spcBef>
                <a:spcPts val="0"/>
              </a:spcBef>
              <a:spcAft>
                <a:spcPts val="0"/>
              </a:spcAft>
              <a:buSzPts val="2080"/>
              <a:buNone/>
            </a:pPr>
            <a:r>
              <a:rPr b="1" lang="en-US" sz="3200"/>
              <a:t>GIS</a:t>
            </a:r>
            <a:endParaRPr/>
          </a:p>
          <a:p>
            <a:pPr indent="-533400" lvl="0" marL="533400" rtl="0" algn="l">
              <a:lnSpc>
                <a:spcPct val="80000"/>
              </a:lnSpc>
              <a:spcBef>
                <a:spcPts val="240"/>
              </a:spcBef>
              <a:spcAft>
                <a:spcPts val="0"/>
              </a:spcAft>
              <a:buSzPts val="780"/>
              <a:buNone/>
            </a:pPr>
            <a:r>
              <a:t/>
            </a:r>
            <a:endParaRPr sz="1200"/>
          </a:p>
          <a:p>
            <a:pPr indent="-533400" lvl="0" marL="533400" rtl="0" algn="l">
              <a:lnSpc>
                <a:spcPct val="80000"/>
              </a:lnSpc>
              <a:spcBef>
                <a:spcPts val="400"/>
              </a:spcBef>
              <a:spcAft>
                <a:spcPts val="0"/>
              </a:spcAft>
              <a:buSzPts val="1300"/>
              <a:buNone/>
            </a:pPr>
            <a:r>
              <a:rPr lang="en-US" sz="2000"/>
              <a:t>We are working closely with David Mockert and Jerry Sullivan – Department of Administration/Division of Enterprise Technology</a:t>
            </a:r>
            <a:endParaRPr/>
          </a:p>
          <a:p>
            <a:pPr indent="-533400" lvl="0" marL="533400" rtl="0" algn="l">
              <a:lnSpc>
                <a:spcPct val="80000"/>
              </a:lnSpc>
              <a:spcBef>
                <a:spcPts val="400"/>
              </a:spcBef>
              <a:spcAft>
                <a:spcPts val="0"/>
              </a:spcAft>
              <a:buSzPts val="1300"/>
              <a:buNone/>
            </a:pPr>
            <a:r>
              <a:t/>
            </a:r>
            <a:endParaRPr sz="2000"/>
          </a:p>
          <a:p>
            <a:pPr indent="-419100" lvl="2" marL="1090613" rtl="0" algn="l">
              <a:lnSpc>
                <a:spcPct val="80000"/>
              </a:lnSpc>
              <a:spcBef>
                <a:spcPts val="440"/>
              </a:spcBef>
              <a:spcAft>
                <a:spcPts val="0"/>
              </a:spcAft>
              <a:buSzPts val="1170"/>
              <a:buFont typeface="Noto Sans Symbols"/>
              <a:buNone/>
            </a:pPr>
            <a:r>
              <a:rPr i="1" lang="en-US" sz="1800">
                <a:solidFill>
                  <a:srgbClr val="3333FF"/>
                </a:solidFill>
              </a:rPr>
              <a:t>The GIO has the responsibility to </a:t>
            </a:r>
            <a:r>
              <a:rPr i="1" lang="en-US" sz="1800" u="sng">
                <a:solidFill>
                  <a:srgbClr val="3333FF"/>
                </a:solidFill>
              </a:rPr>
              <a:t>coordinate</a:t>
            </a:r>
            <a:r>
              <a:rPr i="1" lang="en-US" sz="1800">
                <a:solidFill>
                  <a:srgbClr val="3333FF"/>
                </a:solidFill>
              </a:rPr>
              <a:t> Wisconsin’s geospatial information activities, to </a:t>
            </a:r>
            <a:r>
              <a:rPr i="1" lang="en-US" sz="1800" u="sng">
                <a:solidFill>
                  <a:srgbClr val="3333FF"/>
                </a:solidFill>
              </a:rPr>
              <a:t>implement standards</a:t>
            </a:r>
            <a:r>
              <a:rPr i="1" lang="en-US" sz="1800">
                <a:solidFill>
                  <a:srgbClr val="3333FF"/>
                </a:solidFill>
              </a:rPr>
              <a:t> to facilitate interoperability of information related to homeland security, to make recommendations on awarding grants to fund geospatial data, and to </a:t>
            </a:r>
            <a:r>
              <a:rPr i="1" lang="en-US" sz="1800" u="sng">
                <a:solidFill>
                  <a:srgbClr val="3333FF"/>
                </a:solidFill>
              </a:rPr>
              <a:t>create information sharing agreements</a:t>
            </a:r>
            <a:r>
              <a:rPr i="1" lang="en-US" sz="1800">
                <a:solidFill>
                  <a:srgbClr val="3333FF"/>
                </a:solidFill>
              </a:rPr>
              <a:t> with state, local and tribal governments.</a:t>
            </a:r>
            <a:r>
              <a:rPr lang="en-US"/>
              <a:t> </a:t>
            </a:r>
            <a:endParaRPr sz="1800"/>
          </a:p>
          <a:p>
            <a:pPr indent="-533400" lvl="0" marL="533400" rtl="0" algn="l">
              <a:lnSpc>
                <a:spcPct val="80000"/>
              </a:lnSpc>
              <a:spcBef>
                <a:spcPts val="400"/>
              </a:spcBef>
              <a:spcAft>
                <a:spcPts val="0"/>
              </a:spcAft>
              <a:buSzPts val="1300"/>
              <a:buNone/>
            </a:pPr>
            <a:r>
              <a:t/>
            </a:r>
            <a:endParaRPr sz="2000"/>
          </a:p>
          <a:p>
            <a:pPr indent="-533400" lvl="0" marL="533400" rtl="0" algn="l">
              <a:lnSpc>
                <a:spcPct val="80000"/>
              </a:lnSpc>
              <a:spcBef>
                <a:spcPts val="400"/>
              </a:spcBef>
              <a:spcAft>
                <a:spcPts val="0"/>
              </a:spcAft>
              <a:buSzPts val="1300"/>
              <a:buNone/>
            </a:pPr>
            <a:r>
              <a:t/>
            </a:r>
            <a:endParaRPr sz="2000"/>
          </a:p>
          <a:p>
            <a:pPr indent="-533400" lvl="0" marL="533400" rtl="0" algn="l">
              <a:lnSpc>
                <a:spcPct val="80000"/>
              </a:lnSpc>
              <a:spcBef>
                <a:spcPts val="400"/>
              </a:spcBef>
              <a:spcAft>
                <a:spcPts val="0"/>
              </a:spcAft>
              <a:buSzPts val="1300"/>
              <a:buNone/>
            </a:pPr>
            <a:r>
              <a:rPr lang="en-US" sz="2000"/>
              <a:t>We at DOR have similar goals with IPAS.</a:t>
            </a:r>
            <a:endParaRPr/>
          </a:p>
          <a:p>
            <a:pPr indent="-533400" lvl="0" marL="533400" rtl="0" algn="l">
              <a:lnSpc>
                <a:spcPct val="80000"/>
              </a:lnSpc>
              <a:spcBef>
                <a:spcPts val="400"/>
              </a:spcBef>
              <a:spcAft>
                <a:spcPts val="0"/>
              </a:spcAft>
              <a:buSzPts val="1300"/>
              <a:buNone/>
            </a:pPr>
            <a:r>
              <a:t/>
            </a:r>
            <a:endParaRPr sz="2000"/>
          </a:p>
          <a:p>
            <a:pPr indent="-533400" lvl="0" marL="533400" rtl="0" algn="l">
              <a:lnSpc>
                <a:spcPct val="80000"/>
              </a:lnSpc>
              <a:spcBef>
                <a:spcPts val="400"/>
              </a:spcBef>
              <a:spcAft>
                <a:spcPts val="0"/>
              </a:spcAft>
              <a:buSzPts val="1300"/>
              <a:buNone/>
            </a:pPr>
            <a:r>
              <a:t/>
            </a:r>
            <a:endParaRPr sz="2000"/>
          </a:p>
          <a:p>
            <a:pPr indent="-533400" lvl="0" marL="533400" rtl="0" algn="l">
              <a:lnSpc>
                <a:spcPct val="80000"/>
              </a:lnSpc>
              <a:spcBef>
                <a:spcPts val="480"/>
              </a:spcBef>
              <a:spcAft>
                <a:spcPts val="0"/>
              </a:spcAft>
              <a:buSzPts val="1560"/>
              <a:buNone/>
            </a:pPr>
            <a:r>
              <a:t/>
            </a:r>
            <a:endParaRPr sz="2400"/>
          </a:p>
          <a:p>
            <a:pPr indent="-533400" lvl="0" marL="533400" rtl="0" algn="l">
              <a:lnSpc>
                <a:spcPct val="80000"/>
              </a:lnSpc>
              <a:spcBef>
                <a:spcPts val="480"/>
              </a:spcBef>
              <a:spcAft>
                <a:spcPts val="0"/>
              </a:spcAft>
              <a:buSzPts val="1560"/>
              <a:buNone/>
            </a:pPr>
            <a:r>
              <a:t/>
            </a:r>
            <a:endParaRPr sz="2400"/>
          </a:p>
          <a:p>
            <a:pPr indent="-533400" lvl="0" marL="533400" rtl="0" algn="l">
              <a:lnSpc>
                <a:spcPct val="80000"/>
              </a:lnSpc>
              <a:spcBef>
                <a:spcPts val="320"/>
              </a:spcBef>
              <a:spcAft>
                <a:spcPts val="0"/>
              </a:spcAft>
              <a:buSzPts val="1040"/>
              <a:buNone/>
            </a:pPr>
            <a:r>
              <a:t/>
            </a:r>
            <a:endParaRPr sz="1600"/>
          </a:p>
          <a:p>
            <a:pPr indent="-533400" lvl="0" marL="533400" rtl="0" algn="l">
              <a:lnSpc>
                <a:spcPct val="80000"/>
              </a:lnSpc>
              <a:spcBef>
                <a:spcPts val="360"/>
              </a:spcBef>
              <a:spcAft>
                <a:spcPts val="0"/>
              </a:spcAft>
              <a:buSzPts val="1170"/>
              <a:buNone/>
            </a:pPr>
            <a:r>
              <a:t/>
            </a:r>
            <a:endParaRPr sz="1800"/>
          </a:p>
          <a:p>
            <a:pPr indent="-533400" lvl="0" marL="533400" rtl="0" algn="l">
              <a:lnSpc>
                <a:spcPct val="80000"/>
              </a:lnSpc>
              <a:spcBef>
                <a:spcPts val="360"/>
              </a:spcBef>
              <a:spcAft>
                <a:spcPts val="0"/>
              </a:spcAft>
              <a:buSzPts val="1170"/>
              <a:buNone/>
            </a:pPr>
            <a:r>
              <a:t/>
            </a:r>
            <a:endParaRPr sz="1800"/>
          </a:p>
        </p:txBody>
      </p:sp>
      <p:pic>
        <p:nvPicPr>
          <p:cNvPr descr="Map" id="11458" name="Google Shape;11458;p1600"/>
          <p:cNvPicPr preferRelativeResize="0"/>
          <p:nvPr/>
        </p:nvPicPr>
        <p:blipFill rotWithShape="1">
          <a:blip r:embed="rId3">
            <a:alphaModFix/>
          </a:blip>
          <a:srcRect b="0" l="0" r="0" t="0"/>
          <a:stretch/>
        </p:blipFill>
        <p:spPr>
          <a:xfrm>
            <a:off x="7391400" y="4572000"/>
            <a:ext cx="1143000" cy="114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